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nva Sans Bold" panose="020B0604020202020204" charset="0"/>
      <p:regular r:id="rId11"/>
    </p:embeddedFont>
    <p:embeddedFont>
      <p:font typeface="Montserrat Ultra-Bold" panose="020B0604020202020204" charset="0"/>
      <p:regular r:id="rId12"/>
    </p:embeddedFont>
    <p:embeddedFont>
      <p:font typeface="Poppins Bold Italics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27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svg>
</file>

<file path=ppt/media/image5.jpeg>
</file>

<file path=ppt/media/image6.jpe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905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65" r="-25224" b="-5112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384342" y="1276350"/>
            <a:ext cx="8350710" cy="5700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03"/>
              </a:lnSpc>
            </a:pPr>
            <a:r>
              <a:rPr lang="en-US" sz="9573">
                <a:solidFill>
                  <a:srgbClr val="FFFFFF"/>
                </a:solidFill>
                <a:latin typeface="Montserrat Ultra-Bold"/>
              </a:rPr>
              <a:t>Food Dishes Catalog</a:t>
            </a:r>
          </a:p>
          <a:p>
            <a:pPr>
              <a:lnSpc>
                <a:spcPts val="8903"/>
              </a:lnSpc>
            </a:pPr>
            <a:r>
              <a:rPr lang="en-US" sz="9573">
                <a:solidFill>
                  <a:srgbClr val="FFFFFF"/>
                </a:solidFill>
                <a:latin typeface="Montserrat Ultra-Bold"/>
              </a:rPr>
              <a:t>Web Application</a:t>
            </a:r>
          </a:p>
          <a:p>
            <a:pPr>
              <a:lnSpc>
                <a:spcPts val="8903"/>
              </a:lnSpc>
            </a:pPr>
            <a:endParaRPr lang="en-US" sz="9573">
              <a:solidFill>
                <a:srgbClr val="FFFFFF"/>
              </a:solidFill>
              <a:latin typeface="Montserrat Ultra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989033" y="7649092"/>
            <a:ext cx="5746020" cy="1589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29"/>
              </a:lnSpc>
            </a:pPr>
            <a:r>
              <a:rPr lang="en-US" sz="3021" dirty="0">
                <a:solidFill>
                  <a:srgbClr val="FFFFFF"/>
                </a:solidFill>
                <a:latin typeface="Poppins Bold Italics"/>
              </a:rPr>
              <a:t>Sai </a:t>
            </a:r>
            <a:r>
              <a:rPr lang="en-US" sz="3021" dirty="0" err="1">
                <a:solidFill>
                  <a:srgbClr val="FFFFFF"/>
                </a:solidFill>
                <a:latin typeface="Poppins Bold Italics"/>
              </a:rPr>
              <a:t>Niketh</a:t>
            </a:r>
            <a:r>
              <a:rPr lang="en-US" sz="3021" dirty="0">
                <a:solidFill>
                  <a:srgbClr val="FFFFFF"/>
                </a:solidFill>
                <a:latin typeface="Poppins Bold Italics"/>
              </a:rPr>
              <a:t>(2020MT60895)</a:t>
            </a:r>
          </a:p>
          <a:p>
            <a:pPr>
              <a:lnSpc>
                <a:spcPts val="4229"/>
              </a:lnSpc>
            </a:pPr>
            <a:r>
              <a:rPr lang="en-US" sz="3021" dirty="0">
                <a:solidFill>
                  <a:srgbClr val="FFFFFF"/>
                </a:solidFill>
                <a:latin typeface="Poppins Bold Italics"/>
              </a:rPr>
              <a:t>Ritika(2020MT10838)</a:t>
            </a:r>
          </a:p>
          <a:p>
            <a:pPr>
              <a:lnSpc>
                <a:spcPts val="4229"/>
              </a:lnSpc>
            </a:pPr>
            <a:endParaRPr lang="en-US" sz="3021" dirty="0">
              <a:solidFill>
                <a:srgbClr val="FFFFFF"/>
              </a:solidFill>
              <a:latin typeface="Poppins Bold Itali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96611" y="228587"/>
            <a:ext cx="13094778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Problem Statement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14350" y="2552700"/>
            <a:ext cx="17259300" cy="7354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The current state of food-related data on the internet is chaotic and disorganized, making it difficult for users to find the information they need. </a:t>
            </a:r>
          </a:p>
          <a:p>
            <a:pPr>
              <a:lnSpc>
                <a:spcPts val="7279"/>
              </a:lnSpc>
            </a:pPr>
            <a:endParaRPr lang="en-US" sz="5199" dirty="0">
              <a:solidFill>
                <a:srgbClr val="000000"/>
              </a:solidFill>
              <a:latin typeface="Canva Sans Bold"/>
            </a:endParaRPr>
          </a:p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Our database aims to solve this problem by offering a structured and user-friendly interface.</a:t>
            </a:r>
          </a:p>
          <a:p>
            <a:pPr>
              <a:lnSpc>
                <a:spcPts val="7279"/>
              </a:lnSpc>
            </a:pPr>
            <a:endParaRPr lang="en-US" sz="5199" dirty="0">
              <a:solidFill>
                <a:srgbClr val="000000"/>
              </a:solidFill>
              <a:latin typeface="Canva Sans Bold"/>
            </a:endParaRPr>
          </a:p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033" r="-28630" b="-5742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987916" y="2196743"/>
            <a:ext cx="2312168" cy="2312168"/>
          </a:xfrm>
          <a:custGeom>
            <a:avLst/>
            <a:gdLst/>
            <a:ahLst/>
            <a:cxnLst/>
            <a:rect l="l" t="t" r="r" b="b"/>
            <a:pathLst>
              <a:path w="2312168" h="2312168">
                <a:moveTo>
                  <a:pt x="0" y="0"/>
                </a:moveTo>
                <a:lnTo>
                  <a:pt x="2312168" y="0"/>
                </a:lnTo>
                <a:lnTo>
                  <a:pt x="2312168" y="2312169"/>
                </a:lnTo>
                <a:lnTo>
                  <a:pt x="0" y="23121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 flipH="1">
            <a:off x="4821824" y="3340868"/>
            <a:ext cx="2065364" cy="136400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5" name="AutoShape 5"/>
          <p:cNvSpPr/>
          <p:nvPr/>
        </p:nvSpPr>
        <p:spPr>
          <a:xfrm flipH="1">
            <a:off x="7135390" y="4472064"/>
            <a:ext cx="1043912" cy="2244211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6" name="AutoShape 6"/>
          <p:cNvSpPr/>
          <p:nvPr/>
        </p:nvSpPr>
        <p:spPr>
          <a:xfrm>
            <a:off x="10332923" y="4469581"/>
            <a:ext cx="1161572" cy="224669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7" name="AutoShape 7"/>
          <p:cNvSpPr/>
          <p:nvPr/>
        </p:nvSpPr>
        <p:spPr>
          <a:xfrm>
            <a:off x="11504778" y="3352828"/>
            <a:ext cx="2083583" cy="133600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8" name="Group 8"/>
          <p:cNvGrpSpPr/>
          <p:nvPr/>
        </p:nvGrpSpPr>
        <p:grpSpPr>
          <a:xfrm>
            <a:off x="279947" y="5257400"/>
            <a:ext cx="3086100" cy="2240789"/>
            <a:chOff x="0" y="0"/>
            <a:chExt cx="812800" cy="59016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590167"/>
            </a:xfrm>
            <a:custGeom>
              <a:avLst/>
              <a:gdLst/>
              <a:ahLst/>
              <a:cxnLst/>
              <a:rect l="l" t="t" r="r" b="b"/>
              <a:pathLst>
                <a:path w="812800" h="590167">
                  <a:moveTo>
                    <a:pt x="0" y="0"/>
                  </a:moveTo>
                  <a:lnTo>
                    <a:pt x="812800" y="0"/>
                  </a:lnTo>
                  <a:lnTo>
                    <a:pt x="812800" y="590167"/>
                  </a:lnTo>
                  <a:lnTo>
                    <a:pt x="0" y="590167"/>
                  </a:lnTo>
                  <a:close/>
                </a:path>
              </a:pathLst>
            </a:custGeom>
            <a:solidFill>
              <a:srgbClr val="B05745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6282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527972" y="5226284"/>
            <a:ext cx="1293852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User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Portal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552812" y="6856839"/>
            <a:ext cx="3165158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User 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functionalities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084113" y="6856839"/>
            <a:ext cx="3504247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User-generated 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content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212393" y="5190725"/>
            <a:ext cx="1419701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Admin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Portal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755747" y="93669"/>
            <a:ext cx="8273177" cy="1193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Canva Sans Bold"/>
              </a:rPr>
              <a:t>Outline of Our Idea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79947" y="5668887"/>
            <a:ext cx="3086100" cy="1360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1"/>
              </a:lnSpc>
              <a:spcBef>
                <a:spcPct val="0"/>
              </a:spcBef>
            </a:pPr>
            <a:r>
              <a:rPr lang="en-US" sz="2579">
                <a:solidFill>
                  <a:srgbClr val="000000"/>
                </a:solidFill>
                <a:latin typeface="Canva Sans Bold"/>
              </a:rPr>
              <a:t>For users to get details of their favourite food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5631869" y="8072864"/>
            <a:ext cx="3086100" cy="2240789"/>
            <a:chOff x="0" y="0"/>
            <a:chExt cx="812800" cy="590167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590167"/>
            </a:xfrm>
            <a:custGeom>
              <a:avLst/>
              <a:gdLst/>
              <a:ahLst/>
              <a:cxnLst/>
              <a:rect l="l" t="t" r="r" b="b"/>
              <a:pathLst>
                <a:path w="812800" h="590167">
                  <a:moveTo>
                    <a:pt x="0" y="0"/>
                  </a:moveTo>
                  <a:lnTo>
                    <a:pt x="812800" y="0"/>
                  </a:lnTo>
                  <a:lnTo>
                    <a:pt x="812800" y="590167"/>
                  </a:lnTo>
                  <a:lnTo>
                    <a:pt x="0" y="590167"/>
                  </a:lnTo>
                  <a:close/>
                </a:path>
              </a:pathLst>
            </a:custGeom>
            <a:solidFill>
              <a:srgbClr val="B05745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812800" cy="6282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0403060" y="8072864"/>
            <a:ext cx="3086100" cy="2240789"/>
            <a:chOff x="0" y="0"/>
            <a:chExt cx="812800" cy="59016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590167"/>
            </a:xfrm>
            <a:custGeom>
              <a:avLst/>
              <a:gdLst/>
              <a:ahLst/>
              <a:cxnLst/>
              <a:rect l="l" t="t" r="r" b="b"/>
              <a:pathLst>
                <a:path w="812800" h="590167">
                  <a:moveTo>
                    <a:pt x="0" y="0"/>
                  </a:moveTo>
                  <a:lnTo>
                    <a:pt x="812800" y="0"/>
                  </a:lnTo>
                  <a:lnTo>
                    <a:pt x="812800" y="590167"/>
                  </a:lnTo>
                  <a:lnTo>
                    <a:pt x="0" y="590167"/>
                  </a:lnTo>
                  <a:close/>
                </a:path>
              </a:pathLst>
            </a:custGeom>
            <a:solidFill>
              <a:srgbClr val="B05745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812800" cy="6282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4892461" y="5257400"/>
            <a:ext cx="3086100" cy="2240789"/>
            <a:chOff x="0" y="0"/>
            <a:chExt cx="812800" cy="59016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590167"/>
            </a:xfrm>
            <a:custGeom>
              <a:avLst/>
              <a:gdLst/>
              <a:ahLst/>
              <a:cxnLst/>
              <a:rect l="l" t="t" r="r" b="b"/>
              <a:pathLst>
                <a:path w="812800" h="590167">
                  <a:moveTo>
                    <a:pt x="0" y="0"/>
                  </a:moveTo>
                  <a:lnTo>
                    <a:pt x="812800" y="0"/>
                  </a:lnTo>
                  <a:lnTo>
                    <a:pt x="812800" y="590167"/>
                  </a:lnTo>
                  <a:lnTo>
                    <a:pt x="0" y="590167"/>
                  </a:lnTo>
                  <a:close/>
                </a:path>
              </a:pathLst>
            </a:custGeom>
            <a:solidFill>
              <a:srgbClr val="B05745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812800" cy="6282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4892461" y="5440713"/>
            <a:ext cx="3086100" cy="1817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1"/>
              </a:lnSpc>
              <a:spcBef>
                <a:spcPct val="0"/>
              </a:spcBef>
            </a:pPr>
            <a:r>
              <a:rPr lang="en-US" sz="2579">
                <a:solidFill>
                  <a:srgbClr val="000000"/>
                </a:solidFill>
                <a:latin typeface="Canva Sans Bold"/>
              </a:rPr>
              <a:t>Verifies the information given by users and adds it to database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511960" y="8256177"/>
            <a:ext cx="2868301" cy="1817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1"/>
              </a:lnSpc>
              <a:spcBef>
                <a:spcPct val="0"/>
              </a:spcBef>
            </a:pPr>
            <a:r>
              <a:rPr lang="en-US" sz="2579">
                <a:solidFill>
                  <a:srgbClr val="000000"/>
                </a:solidFill>
                <a:latin typeface="Canva Sans Bold"/>
              </a:rPr>
              <a:t>User added items are verified in backend by admin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631869" y="8484351"/>
            <a:ext cx="3086100" cy="1360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11"/>
              </a:lnSpc>
              <a:spcBef>
                <a:spcPct val="0"/>
              </a:spcBef>
            </a:pPr>
            <a:r>
              <a:rPr lang="en-US" sz="2579">
                <a:solidFill>
                  <a:srgbClr val="000000"/>
                </a:solidFill>
                <a:latin typeface="Canva Sans Bold"/>
              </a:rPr>
              <a:t>Users can  filter food, and add new items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388" r="-8694" b="-1256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97026" y="2076998"/>
            <a:ext cx="17594090" cy="7649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601" lvl="1" indent="-43180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 Bold"/>
              </a:rPr>
              <a:t>The web applications consist of data on dishes, including information such as country of origin, type of dish, recipes, etc.</a:t>
            </a:r>
          </a:p>
          <a:p>
            <a:pPr marL="863601" lvl="1" indent="-43180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 Bold"/>
              </a:rPr>
              <a:t>The user portal renders this information and has functionalities like searching, filtering based on the category, and adding a dish to the favorites</a:t>
            </a:r>
          </a:p>
          <a:p>
            <a:pPr marL="863601" lvl="1" indent="-43180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 Bold"/>
              </a:rPr>
              <a:t>Users with knowledge of a dish can contribute details about it</a:t>
            </a:r>
          </a:p>
          <a:p>
            <a:pPr marL="863601" lvl="1" indent="-43180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 Bold"/>
              </a:rPr>
              <a:t>User-provided details go through an admin approval process before being added to the database to ensure data integrity</a:t>
            </a:r>
          </a:p>
          <a:p>
            <a:pPr marL="863601" lvl="1" indent="-43180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000000"/>
                </a:solidFill>
                <a:latin typeface="Canva Sans Bold"/>
              </a:rPr>
              <a:t>A secure portal empowers admins to verify the validity of user-provided details before incorporating them into the system</a:t>
            </a:r>
          </a:p>
          <a:p>
            <a:pPr>
              <a:lnSpc>
                <a:spcPts val="4809"/>
              </a:lnSpc>
            </a:pPr>
            <a:endParaRPr lang="en-US" sz="400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112180" y="144653"/>
            <a:ext cx="10063639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Canva Sans Bold"/>
              </a:rPr>
              <a:t>Problem we are solving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21288" y="70584"/>
            <a:ext cx="14668319" cy="136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Canva Sans Bold"/>
              </a:rPr>
              <a:t>Techstack for the Application</a:t>
            </a:r>
            <a:r>
              <a:rPr lang="en-US" sz="8000">
                <a:solidFill>
                  <a:srgbClr val="D9D9D9"/>
                </a:solidFill>
                <a:latin typeface="Canva Sans Bold"/>
              </a:rPr>
              <a:t>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98032" y="2115284"/>
            <a:ext cx="7298858" cy="309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u="sng">
                <a:solidFill>
                  <a:srgbClr val="000000"/>
                </a:solidFill>
                <a:latin typeface="Canva Sans Bold"/>
              </a:rPr>
              <a:t>Front-end Development</a:t>
            </a:r>
          </a:p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000000"/>
                </a:solidFill>
                <a:latin typeface="Canva Sans Bold"/>
              </a:rPr>
              <a:t>We will use HTML, CSS, and React.js for an interactive web interface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323052" y="2275205"/>
            <a:ext cx="6428661" cy="1536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u="sng">
                <a:solidFill>
                  <a:srgbClr val="000000"/>
                </a:solidFill>
                <a:latin typeface="Canva Sans Bold"/>
              </a:rPr>
              <a:t>Back-end Development</a:t>
            </a:r>
          </a:p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000000"/>
                </a:solidFill>
                <a:latin typeface="Canva Sans Bold"/>
              </a:rPr>
              <a:t>We will use Golang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6160135"/>
            <a:ext cx="9277786" cy="309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u="sng">
                <a:solidFill>
                  <a:srgbClr val="000000"/>
                </a:solidFill>
                <a:latin typeface="Canva Sans Bold"/>
              </a:rPr>
              <a:t>Database Management</a:t>
            </a:r>
          </a:p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000000"/>
                </a:solidFill>
                <a:latin typeface="Canva Sans Bold"/>
              </a:rPr>
              <a:t>We will use the PostgreSQL database to store the data in tabular form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755447" y="6160135"/>
            <a:ext cx="7563870" cy="3098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u="sng">
                <a:solidFill>
                  <a:srgbClr val="000000"/>
                </a:solidFill>
                <a:latin typeface="Canva Sans Bold"/>
              </a:rPr>
              <a:t>Collaborating Tools</a:t>
            </a:r>
          </a:p>
          <a:p>
            <a:pPr algn="ctr">
              <a:lnSpc>
                <a:spcPts val="6160"/>
              </a:lnSpc>
              <a:spcBef>
                <a:spcPct val="0"/>
              </a:spcBef>
            </a:pPr>
            <a:r>
              <a:rPr lang="en-US" sz="4400">
                <a:solidFill>
                  <a:srgbClr val="000000"/>
                </a:solidFill>
                <a:latin typeface="Canva Sans Bold"/>
              </a:rPr>
              <a:t>We will use Postman for API testing, and GIT for version control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60631" r="-63340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501521" y="287338"/>
            <a:ext cx="6374249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99"/>
              </a:lnSpc>
            </a:pPr>
            <a:r>
              <a:rPr lang="en-US" sz="6999">
                <a:solidFill>
                  <a:srgbClr val="000000"/>
                </a:solidFill>
                <a:latin typeface="Canva Sans Bold"/>
              </a:rPr>
              <a:t>Azure Services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16781" y="2211186"/>
            <a:ext cx="15783397" cy="6879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33902" lvl="1" indent="-416951">
              <a:lnSpc>
                <a:spcPts val="5407"/>
              </a:lnSpc>
              <a:buFont typeface="Arial"/>
              <a:buChar char="•"/>
            </a:pPr>
            <a:r>
              <a:rPr lang="en-US" sz="3862" dirty="0">
                <a:solidFill>
                  <a:srgbClr val="000000"/>
                </a:solidFill>
                <a:latin typeface="Canva Sans Bold"/>
              </a:rPr>
              <a:t>We will use Azure app services to host our application.</a:t>
            </a:r>
          </a:p>
          <a:p>
            <a:pPr marL="833902" lvl="1" indent="-416951">
              <a:lnSpc>
                <a:spcPts val="5407"/>
              </a:lnSpc>
              <a:buFont typeface="Arial"/>
              <a:buChar char="•"/>
            </a:pPr>
            <a:r>
              <a:rPr lang="en-US" sz="3862" dirty="0">
                <a:solidFill>
                  <a:srgbClr val="000000"/>
                </a:solidFill>
                <a:latin typeface="Canva Sans Bold"/>
              </a:rPr>
              <a:t>Azure Blob storage stores the recipes as unstructured text data.</a:t>
            </a:r>
          </a:p>
          <a:p>
            <a:pPr marL="833902" lvl="1" indent="-416951">
              <a:lnSpc>
                <a:spcPts val="5407"/>
              </a:lnSpc>
              <a:buFont typeface="Arial"/>
              <a:buChar char="•"/>
            </a:pPr>
            <a:r>
              <a:rPr lang="en-US" sz="3862" dirty="0">
                <a:solidFill>
                  <a:srgbClr val="000000"/>
                </a:solidFill>
                <a:latin typeface="Canva Sans Bold"/>
              </a:rPr>
              <a:t>Azure Functions are triggered when users submit new dish information.</a:t>
            </a:r>
          </a:p>
          <a:p>
            <a:pPr marL="833902" lvl="1" indent="-416951">
              <a:lnSpc>
                <a:spcPts val="5407"/>
              </a:lnSpc>
              <a:buFont typeface="Arial"/>
              <a:buChar char="•"/>
            </a:pPr>
            <a:r>
              <a:rPr lang="en-US" sz="3862" dirty="0">
                <a:solidFill>
                  <a:srgbClr val="000000"/>
                </a:solidFill>
                <a:latin typeface="Canva Sans Bold"/>
              </a:rPr>
              <a:t>Functions can send notifications to the admin portal within AAD for verification. </a:t>
            </a:r>
          </a:p>
          <a:p>
            <a:pPr marL="833902" lvl="1" indent="-416951">
              <a:lnSpc>
                <a:spcPts val="5407"/>
              </a:lnSpc>
              <a:buFont typeface="Arial"/>
              <a:buChar char="•"/>
            </a:pPr>
            <a:r>
              <a:rPr lang="en-US" sz="3862" dirty="0">
                <a:solidFill>
                  <a:srgbClr val="000000"/>
                </a:solidFill>
                <a:latin typeface="Canva Sans Bold"/>
              </a:rPr>
              <a:t>We plan to employ a load balancer to manage the workload and implement failover systems to address unexpected failures.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55168" y="2042037"/>
            <a:ext cx="15777664" cy="7216263"/>
          </a:xfrm>
          <a:custGeom>
            <a:avLst/>
            <a:gdLst/>
            <a:ahLst/>
            <a:cxnLst/>
            <a:rect l="l" t="t" r="r" b="b"/>
            <a:pathLst>
              <a:path w="15777664" h="7216263">
                <a:moveTo>
                  <a:pt x="0" y="0"/>
                </a:moveTo>
                <a:lnTo>
                  <a:pt x="15777664" y="0"/>
                </a:lnTo>
                <a:lnTo>
                  <a:pt x="15777664" y="7216263"/>
                </a:lnTo>
                <a:lnTo>
                  <a:pt x="0" y="72162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406893" y="226060"/>
            <a:ext cx="4785122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Canva Sans Bold"/>
              </a:rPr>
              <a:t>Our  Model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26483" t="-11597" r="-181" b="-3871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323979" y="371177"/>
            <a:ext cx="5918349" cy="1203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00"/>
              </a:lnSpc>
              <a:spcBef>
                <a:spcPct val="0"/>
              </a:spcBef>
            </a:pPr>
            <a:r>
              <a:rPr lang="en-US" sz="7000">
                <a:solidFill>
                  <a:srgbClr val="000000"/>
                </a:solidFill>
                <a:latin typeface="Canva Sans Bold"/>
              </a:rPr>
              <a:t>Future Work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03594" y="2183283"/>
            <a:ext cx="16441405" cy="45363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3449" lvl="1" indent="-396725">
              <a:lnSpc>
                <a:spcPts val="5145"/>
              </a:lnSpc>
              <a:buFont typeface="Arial"/>
              <a:buChar char="•"/>
            </a:pPr>
            <a:r>
              <a:rPr lang="en-US" sz="3675" dirty="0">
                <a:solidFill>
                  <a:srgbClr val="000000"/>
                </a:solidFill>
                <a:latin typeface="Canva Sans Bold"/>
              </a:rPr>
              <a:t>Build Food Community so that users can interact with each other directly</a:t>
            </a:r>
          </a:p>
          <a:p>
            <a:pPr marL="793449" lvl="1" indent="-396725">
              <a:lnSpc>
                <a:spcPts val="5145"/>
              </a:lnSpc>
              <a:buFont typeface="Arial"/>
              <a:buChar char="•"/>
            </a:pPr>
            <a:r>
              <a:rPr lang="en-US" sz="3675" dirty="0">
                <a:solidFill>
                  <a:srgbClr val="000000"/>
                </a:solidFill>
                <a:latin typeface="Canva Sans Bold"/>
              </a:rPr>
              <a:t>Add more functionality and features to our data, like allowing users to rate and review dishes and display average ratings for each dish</a:t>
            </a:r>
          </a:p>
          <a:p>
            <a:pPr marL="793449" lvl="1" indent="-396725">
              <a:lnSpc>
                <a:spcPts val="5145"/>
              </a:lnSpc>
              <a:buFont typeface="Arial"/>
              <a:buChar char="•"/>
            </a:pPr>
            <a:r>
              <a:rPr lang="en-US" sz="3675" dirty="0">
                <a:solidFill>
                  <a:srgbClr val="000000"/>
                </a:solidFill>
                <a:latin typeface="Canva Sans Bold"/>
              </a:rPr>
              <a:t>Integrate analytics tools to track user interactions, user demographics, and other metrics to improve the app's performance and user engagement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208514" y="4274503"/>
            <a:ext cx="5870972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399</Words>
  <Application>Microsoft Office PowerPoint</Application>
  <PresentationFormat>Custom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Poppins Bold Italics</vt:lpstr>
      <vt:lpstr>Canva Sans Bold</vt:lpstr>
      <vt:lpstr>Calibri</vt:lpstr>
      <vt:lpstr>Arial</vt:lpstr>
      <vt:lpstr>Montserrat Ultra-Bold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cp:lastModifiedBy>Ritika Soni</cp:lastModifiedBy>
  <cp:revision>3</cp:revision>
  <dcterms:created xsi:type="dcterms:W3CDTF">2006-08-16T00:00:00Z</dcterms:created>
  <dcterms:modified xsi:type="dcterms:W3CDTF">2024-05-09T09:19:42Z</dcterms:modified>
  <dc:identifier>DAF_PUzVs8U</dc:identifier>
</cp:coreProperties>
</file>

<file path=docProps/thumbnail.jpeg>
</file>